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8229600" cx="14630400"/>
  <p:notesSz cx="8229600" cy="14630400"/>
  <p:embeddedFontLst>
    <p:embeddedFont>
      <p:font typeface="Bitter Light"/>
      <p:regular r:id="rId23"/>
      <p:bold r:id="rId24"/>
      <p:italic r:id="rId25"/>
      <p:boldItalic r:id="rId26"/>
    </p:embeddedFont>
    <p:embeddedFont>
      <p:font typeface="EB Garamond"/>
      <p:regular r:id="rId27"/>
      <p:bold r:id="rId28"/>
      <p:italic r:id="rId29"/>
      <p:boldItalic r:id="rId30"/>
    </p:embeddedFont>
    <p:embeddedFont>
      <p:font typeface="Bitter Medium"/>
      <p:regular r:id="rId31"/>
      <p:bold r:id="rId32"/>
      <p:italic r:id="rId33"/>
      <p:boldItalic r:id="rId34"/>
    </p:embeddedFont>
    <p:embeddedFont>
      <p:font typeface="Ope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BitterLight-bold.fntdata"/><Relationship Id="rId23" Type="http://schemas.openxmlformats.org/officeDocument/2006/relationships/font" Target="fonts/BitterLigh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itterLight-boldItalic.fntdata"/><Relationship Id="rId25" Type="http://schemas.openxmlformats.org/officeDocument/2006/relationships/font" Target="fonts/BitterLight-italic.fntdata"/><Relationship Id="rId28" Type="http://schemas.openxmlformats.org/officeDocument/2006/relationships/font" Target="fonts/EBGaramond-bold.fntdata"/><Relationship Id="rId27" Type="http://schemas.openxmlformats.org/officeDocument/2006/relationships/font" Target="fonts/EBGaramon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EBGaramond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itterMedium-regular.fntdata"/><Relationship Id="rId30" Type="http://schemas.openxmlformats.org/officeDocument/2006/relationships/font" Target="fonts/EBGaramond-boldItalic.fntdata"/><Relationship Id="rId11" Type="http://schemas.openxmlformats.org/officeDocument/2006/relationships/slide" Target="slides/slide7.xml"/><Relationship Id="rId33" Type="http://schemas.openxmlformats.org/officeDocument/2006/relationships/font" Target="fonts/BitterMedium-italic.fntdata"/><Relationship Id="rId10" Type="http://schemas.openxmlformats.org/officeDocument/2006/relationships/slide" Target="slides/slide6.xml"/><Relationship Id="rId32" Type="http://schemas.openxmlformats.org/officeDocument/2006/relationships/font" Target="fonts/BitterMedium-bold.fntdata"/><Relationship Id="rId13" Type="http://schemas.openxmlformats.org/officeDocument/2006/relationships/slide" Target="slides/slide9.xml"/><Relationship Id="rId35" Type="http://schemas.openxmlformats.org/officeDocument/2006/relationships/font" Target="fonts/OpenSans-regular.fntdata"/><Relationship Id="rId12" Type="http://schemas.openxmlformats.org/officeDocument/2006/relationships/slide" Target="slides/slide8.xml"/><Relationship Id="rId34" Type="http://schemas.openxmlformats.org/officeDocument/2006/relationships/font" Target="fonts/BitterMedium-boldItalic.fntdata"/><Relationship Id="rId15" Type="http://schemas.openxmlformats.org/officeDocument/2006/relationships/slide" Target="slides/slide11.xml"/><Relationship Id="rId37" Type="http://schemas.openxmlformats.org/officeDocument/2006/relationships/font" Target="fonts/OpenSans-italic.fntdata"/><Relationship Id="rId14" Type="http://schemas.openxmlformats.org/officeDocument/2006/relationships/slide" Target="slides/slide10.xml"/><Relationship Id="rId36" Type="http://schemas.openxmlformats.org/officeDocument/2006/relationships/font" Target="fonts/OpenSans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OpenSans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3.png>
</file>

<file path=ppt/media/image24.png>
</file>

<file path=ppt/media/image25.png>
</file>

<file path=ppt/media/image4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aaff5dbc17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aaff5dbc17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3aaff5dbc17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aaff5dbc17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aaff5dbc17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3aaff5dbc17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aaff5dbc17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aaff5dbc17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3aaff5dbc17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aaff5dbc17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aaff5dbc17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3aaff5dbc17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aaff5dbc17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aaff5dbc17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3aaff5dbc17_0_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aaff5dbc17_0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aaff5dbc17_0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3aaff5dbc17_0_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aaff5dbc1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aaff5dbc1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3aaff5dbc1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aaff5dbc17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aaff5dbc17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aaff5dbc17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6280190" y="2263497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450"/>
              <a:buFont typeface="Bitter Medium"/>
              <a:buNone/>
            </a:pPr>
            <a:r>
              <a:rPr b="0" i="0" lang="en-US" sz="445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HR Employee Attrition Analysis</a:t>
            </a:r>
            <a:endParaRPr b="0" i="0" sz="445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6280190" y="4021217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Using the HR Analytics Dataset to drive data-informed retention strategies.</a:t>
            </a:r>
            <a:endParaRPr b="0" i="0" sz="1750" u="none" cap="none" strike="noStrike"/>
          </a:p>
        </p:txBody>
      </p:sp>
      <p:sp>
        <p:nvSpPr>
          <p:cNvPr id="59" name="Google Shape;59;p13"/>
          <p:cNvSpPr/>
          <p:nvPr/>
        </p:nvSpPr>
        <p:spPr>
          <a:xfrm>
            <a:off x="6280190" y="5002173"/>
            <a:ext cx="7556421" cy="963811"/>
          </a:xfrm>
          <a:prstGeom prst="roundRect">
            <a:avLst>
              <a:gd fmla="val 9884" name="adj"/>
            </a:avLst>
          </a:prstGeom>
          <a:solidFill>
            <a:srgbClr val="FAD3B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0" name="Google Shape;60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07004" y="5353883"/>
            <a:ext cx="283488" cy="22681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/>
          <p:nvPr/>
        </p:nvSpPr>
        <p:spPr>
          <a:xfrm>
            <a:off x="7017306" y="5285661"/>
            <a:ext cx="659249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Presented by Jesmaa E</a:t>
            </a:r>
            <a:endParaRPr b="0" i="0" sz="1750" u="none" cap="none" strike="noStrike"/>
          </a:p>
        </p:txBody>
      </p:sp>
      <p:sp>
        <p:nvSpPr>
          <p:cNvPr id="62" name="Google Shape;62;p13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/>
          <p:nvPr/>
        </p:nvSpPr>
        <p:spPr>
          <a:xfrm>
            <a:off x="5656375" y="358350"/>
            <a:ext cx="101748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Georgia"/>
                <a:ea typeface="Georgia"/>
                <a:cs typeface="Georgia"/>
                <a:sym typeface="Georgia"/>
              </a:rPr>
              <a:t>Charts</a:t>
            </a:r>
            <a:endParaRPr sz="41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9" name="Google Shape;209;p22"/>
          <p:cNvSpPr txBox="1"/>
          <p:nvPr/>
        </p:nvSpPr>
        <p:spPr>
          <a:xfrm>
            <a:off x="6044275" y="2464250"/>
            <a:ext cx="8623200" cy="35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700">
                <a:solidFill>
                  <a:schemeClr val="dk1"/>
                </a:solidFill>
              </a:rPr>
              <a:t>Attrition by Job Role</a:t>
            </a:r>
            <a:endParaRPr b="1"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en-US" sz="2700">
                <a:solidFill>
                  <a:schemeClr val="dk1"/>
                </a:solidFill>
              </a:rPr>
              <a:t>Highest attrition in </a:t>
            </a:r>
            <a:r>
              <a:rPr b="1" lang="en-US" sz="2700">
                <a:solidFill>
                  <a:schemeClr val="dk1"/>
                </a:solidFill>
              </a:rPr>
              <a:t>Sales Executives</a:t>
            </a:r>
            <a:r>
              <a:rPr lang="en-US" sz="2700">
                <a:solidFill>
                  <a:schemeClr val="dk1"/>
                </a:solidFill>
              </a:rPr>
              <a:t> and </a:t>
            </a:r>
            <a:r>
              <a:rPr b="1" lang="en-US" sz="2700">
                <a:solidFill>
                  <a:schemeClr val="dk1"/>
                </a:solidFill>
              </a:rPr>
              <a:t>Research Scientists</a:t>
            </a:r>
            <a:endParaRPr b="1"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en-US" sz="2700">
                <a:solidFill>
                  <a:schemeClr val="dk1"/>
                </a:solidFill>
              </a:rPr>
              <a:t>Moderate attrition in </a:t>
            </a:r>
            <a:r>
              <a:rPr b="1" lang="en-US" sz="2700">
                <a:solidFill>
                  <a:schemeClr val="dk1"/>
                </a:solidFill>
              </a:rPr>
              <a:t>Lab Technicians</a:t>
            </a:r>
            <a:r>
              <a:rPr lang="en-US" sz="2700">
                <a:solidFill>
                  <a:schemeClr val="dk1"/>
                </a:solidFill>
              </a:rPr>
              <a:t> and </a:t>
            </a:r>
            <a:r>
              <a:rPr b="1" lang="en-US" sz="2700">
                <a:solidFill>
                  <a:schemeClr val="dk1"/>
                </a:solidFill>
              </a:rPr>
              <a:t>Manufacturing Directors</a:t>
            </a:r>
            <a:endParaRPr b="1" sz="27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2700">
                <a:solidFill>
                  <a:schemeClr val="dk1"/>
                </a:solidFill>
              </a:rPr>
              <a:t>Lowest attrition in </a:t>
            </a:r>
            <a:r>
              <a:rPr b="1" lang="en-US" sz="2700">
                <a:solidFill>
                  <a:schemeClr val="dk1"/>
                </a:solidFill>
              </a:rPr>
              <a:t>HR &amp; Research Directors</a:t>
            </a:r>
            <a:endParaRPr b="1" sz="2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22" title="Screenshot 2025-12-24 132451.png"/>
          <p:cNvPicPr preferRelativeResize="0"/>
          <p:nvPr/>
        </p:nvPicPr>
        <p:blipFill rotWithShape="1">
          <a:blip r:embed="rId3">
            <a:alphaModFix/>
          </a:blip>
          <a:srcRect b="33469" l="15109" r="39186" t="21061"/>
          <a:stretch/>
        </p:blipFill>
        <p:spPr>
          <a:xfrm>
            <a:off x="687200" y="2464250"/>
            <a:ext cx="4847751" cy="269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2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 txBox="1"/>
          <p:nvPr/>
        </p:nvSpPr>
        <p:spPr>
          <a:xfrm>
            <a:off x="6949500" y="2057850"/>
            <a:ext cx="7680900" cy="3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</a:rPr>
              <a:t>Attrition by Gender</a:t>
            </a:r>
            <a:endParaRPr b="1"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b="1" lang="en-US" sz="2800">
                <a:solidFill>
                  <a:schemeClr val="dk1"/>
                </a:solidFill>
              </a:rPr>
              <a:t>Female attrition:</a:t>
            </a:r>
            <a:r>
              <a:rPr lang="en-US" sz="2800">
                <a:solidFill>
                  <a:schemeClr val="dk1"/>
                </a:solidFill>
              </a:rPr>
              <a:t> 150 (63.29%)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</a:rPr>
              <a:t>Male attrition:</a:t>
            </a:r>
            <a:r>
              <a:rPr lang="en-US" sz="2800">
                <a:solidFill>
                  <a:schemeClr val="dk1"/>
                </a:solidFill>
              </a:rPr>
              <a:t> 87 (36.71%)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2800">
                <a:solidFill>
                  <a:schemeClr val="dk1"/>
                </a:solidFill>
              </a:rPr>
              <a:t>👉insight: Female employees show higher attrition compared to males.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23" title="Screenshot 2025-12-24 132451.png"/>
          <p:cNvPicPr preferRelativeResize="0"/>
          <p:nvPr/>
        </p:nvPicPr>
        <p:blipFill rotWithShape="1">
          <a:blip r:embed="rId3">
            <a:alphaModFix/>
          </a:blip>
          <a:srcRect b="32316" l="61147" r="16889" t="23934"/>
          <a:stretch/>
        </p:blipFill>
        <p:spPr>
          <a:xfrm>
            <a:off x="2035700" y="2017575"/>
            <a:ext cx="3150900" cy="35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3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"/>
          <p:cNvSpPr txBox="1"/>
          <p:nvPr/>
        </p:nvSpPr>
        <p:spPr>
          <a:xfrm>
            <a:off x="5674825" y="2538150"/>
            <a:ext cx="8992500" cy="3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</a:rPr>
              <a:t>Attrition by Business Travel</a:t>
            </a:r>
            <a:endParaRPr b="1"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2800">
                <a:solidFill>
                  <a:schemeClr val="dk1"/>
                </a:solidFill>
              </a:rPr>
              <a:t>Employees with </a:t>
            </a:r>
            <a:r>
              <a:rPr b="1" lang="en-US" sz="2800">
                <a:solidFill>
                  <a:schemeClr val="dk1"/>
                </a:solidFill>
              </a:rPr>
              <a:t>frequent business travel</a:t>
            </a:r>
            <a:r>
              <a:rPr lang="en-US" sz="2800">
                <a:solidFill>
                  <a:schemeClr val="dk1"/>
                </a:solidFill>
              </a:rPr>
              <a:t> show higher attrition.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Non-travel employees (~1100) have lower attrition compared to travel (~200).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2800">
                <a:solidFill>
                  <a:schemeClr val="dk1"/>
                </a:solidFill>
              </a:rPr>
              <a:t>👉 Travel stress is a key driver.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24" title="Screenshot 2025-12-24 132451.png"/>
          <p:cNvPicPr preferRelativeResize="0"/>
          <p:nvPr/>
        </p:nvPicPr>
        <p:blipFill rotWithShape="1">
          <a:blip r:embed="rId3">
            <a:alphaModFix/>
          </a:blip>
          <a:srcRect b="32810" l="83110" r="0" t="23939"/>
          <a:stretch/>
        </p:blipFill>
        <p:spPr>
          <a:xfrm>
            <a:off x="1887925" y="2184600"/>
            <a:ext cx="2695722" cy="386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4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/>
          <p:nvPr/>
        </p:nvSpPr>
        <p:spPr>
          <a:xfrm>
            <a:off x="5933450" y="2002450"/>
            <a:ext cx="8733900" cy="3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</a:rPr>
              <a:t>Attrition vs Age Group</a:t>
            </a:r>
            <a:endParaRPr b="1"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2800">
                <a:solidFill>
                  <a:schemeClr val="dk1"/>
                </a:solidFill>
              </a:rPr>
              <a:t>Younger employees (18–35) show </a:t>
            </a:r>
            <a:r>
              <a:rPr b="1" lang="en-US" sz="2800">
                <a:solidFill>
                  <a:schemeClr val="dk1"/>
                </a:solidFill>
              </a:rPr>
              <a:t>higher attrition rates</a:t>
            </a:r>
            <a:r>
              <a:rPr lang="en-US" sz="2800">
                <a:solidFill>
                  <a:schemeClr val="dk1"/>
                </a:solidFill>
              </a:rPr>
              <a:t>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Attrition decreases with age and tenure.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2800">
                <a:solidFill>
                  <a:schemeClr val="dk1"/>
                </a:solidFill>
              </a:rPr>
              <a:t>👉 Early-career retention is critical.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4" name="Google Shape;234;p25" title="Screenshot 2025-12-24 132451.png"/>
          <p:cNvPicPr preferRelativeResize="0"/>
          <p:nvPr/>
        </p:nvPicPr>
        <p:blipFill rotWithShape="1">
          <a:blip r:embed="rId3">
            <a:alphaModFix/>
          </a:blip>
          <a:srcRect b="0" l="0" r="69154" t="66692"/>
          <a:stretch/>
        </p:blipFill>
        <p:spPr>
          <a:xfrm>
            <a:off x="392525" y="2002460"/>
            <a:ext cx="5078174" cy="3066474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5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6"/>
          <p:cNvSpPr txBox="1"/>
          <p:nvPr/>
        </p:nvSpPr>
        <p:spPr>
          <a:xfrm>
            <a:off x="5268425" y="1688400"/>
            <a:ext cx="9066300" cy="3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</a:rPr>
              <a:t>Attrition vs Job Satisfaction</a:t>
            </a:r>
            <a:endParaRPr b="1"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2800">
                <a:solidFill>
                  <a:schemeClr val="dk1"/>
                </a:solidFill>
              </a:rPr>
              <a:t>Employees with </a:t>
            </a:r>
            <a:r>
              <a:rPr b="1" lang="en-US" sz="2800">
                <a:solidFill>
                  <a:schemeClr val="dk1"/>
                </a:solidFill>
              </a:rPr>
              <a:t>low satisfaction (Level 1 &amp; 2)</a:t>
            </a:r>
            <a:r>
              <a:rPr lang="en-US" sz="2800">
                <a:solidFill>
                  <a:schemeClr val="dk1"/>
                </a:solidFill>
              </a:rPr>
              <a:t> attrit more.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Higher satisfaction (Level 3 &amp; 4) correlates with retention.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2800">
                <a:solidFill>
                  <a:schemeClr val="dk1"/>
                </a:solidFill>
              </a:rPr>
              <a:t>👉 Engagement programs can reduce attrition.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2" name="Google Shape;242;p26" title="Screenshot 2025-12-24 132451.png"/>
          <p:cNvPicPr preferRelativeResize="0"/>
          <p:nvPr/>
        </p:nvPicPr>
        <p:blipFill rotWithShape="1">
          <a:blip r:embed="rId3">
            <a:alphaModFix/>
          </a:blip>
          <a:srcRect b="0" l="31125" r="36905" t="65698"/>
          <a:stretch/>
        </p:blipFill>
        <p:spPr>
          <a:xfrm>
            <a:off x="77575" y="2242599"/>
            <a:ext cx="4925826" cy="295542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7"/>
          <p:cNvSpPr txBox="1"/>
          <p:nvPr/>
        </p:nvSpPr>
        <p:spPr>
          <a:xfrm>
            <a:off x="5471625" y="2152350"/>
            <a:ext cx="8309100" cy="39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</a:rPr>
              <a:t>Attrition vs Monthly Income</a:t>
            </a:r>
            <a:endParaRPr b="1"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2800">
                <a:solidFill>
                  <a:schemeClr val="dk1"/>
                </a:solidFill>
              </a:rPr>
              <a:t>Employees with </a:t>
            </a:r>
            <a:r>
              <a:rPr b="1" lang="en-US" sz="2800">
                <a:solidFill>
                  <a:schemeClr val="dk1"/>
                </a:solidFill>
              </a:rPr>
              <a:t>lower income bands (&lt;5K)</a:t>
            </a:r>
            <a:r>
              <a:rPr lang="en-US" sz="2800">
                <a:solidFill>
                  <a:schemeClr val="dk1"/>
                </a:solidFill>
              </a:rPr>
              <a:t> show higher attrition.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Attrition decreases as income increases.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2800">
                <a:solidFill>
                  <a:schemeClr val="dk1"/>
                </a:solidFill>
              </a:rPr>
              <a:t>👉 Compensation structure strongly influences retention.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27" title="Screenshot 2025-12-24 132451.png"/>
          <p:cNvPicPr preferRelativeResize="0"/>
          <p:nvPr/>
        </p:nvPicPr>
        <p:blipFill rotWithShape="1">
          <a:blip r:embed="rId3">
            <a:alphaModFix/>
          </a:blip>
          <a:srcRect b="0" l="63371" r="0" t="66692"/>
          <a:stretch/>
        </p:blipFill>
        <p:spPr>
          <a:xfrm>
            <a:off x="336175" y="2482723"/>
            <a:ext cx="4795224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7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8"/>
          <p:cNvSpPr/>
          <p:nvPr/>
        </p:nvSpPr>
        <p:spPr>
          <a:xfrm>
            <a:off x="793790" y="1977033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450"/>
              <a:buFont typeface="Bitter Medium"/>
              <a:buNone/>
            </a:pPr>
            <a:r>
              <a:rPr b="0" i="0" lang="en-US" sz="445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Key Attrition Insights</a:t>
            </a:r>
            <a:endParaRPr b="0" i="0" sz="4450" u="none" cap="none" strike="noStrike"/>
          </a:p>
        </p:txBody>
      </p:sp>
      <p:sp>
        <p:nvSpPr>
          <p:cNvPr id="258" name="Google Shape;258;p28"/>
          <p:cNvSpPr/>
          <p:nvPr/>
        </p:nvSpPr>
        <p:spPr>
          <a:xfrm>
            <a:off x="793790" y="3139440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"/>
          <p:cNvSpPr/>
          <p:nvPr/>
        </p:nvSpPr>
        <p:spPr>
          <a:xfrm>
            <a:off x="1530906" y="3181945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650"/>
              <a:buFont typeface="Bitter Medium"/>
              <a:buNone/>
            </a:pPr>
            <a:r>
              <a:rPr b="0" i="0" lang="en-US" sz="26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Role Vulnerability</a:t>
            </a:r>
            <a:endParaRPr b="0" i="0" sz="2650" u="none" cap="none" strike="noStrike"/>
          </a:p>
        </p:txBody>
      </p:sp>
      <p:sp>
        <p:nvSpPr>
          <p:cNvPr id="260" name="Google Shape;260;p28"/>
          <p:cNvSpPr/>
          <p:nvPr/>
        </p:nvSpPr>
        <p:spPr>
          <a:xfrm>
            <a:off x="1530906" y="3743325"/>
            <a:ext cx="564249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Highest attrition rates observed among </a:t>
            </a:r>
            <a:r>
              <a:rPr b="1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Sales Executives</a:t>
            </a: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b="1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Technical Roles</a:t>
            </a: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b="0" i="0" sz="1750" u="none" cap="none" strike="noStrike"/>
          </a:p>
        </p:txBody>
      </p:sp>
      <p:sp>
        <p:nvSpPr>
          <p:cNvPr id="261" name="Google Shape;261;p28"/>
          <p:cNvSpPr/>
          <p:nvPr/>
        </p:nvSpPr>
        <p:spPr>
          <a:xfrm>
            <a:off x="7456884" y="3139440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8"/>
          <p:cNvSpPr/>
          <p:nvPr/>
        </p:nvSpPr>
        <p:spPr>
          <a:xfrm>
            <a:off x="8194000" y="3181945"/>
            <a:ext cx="3673435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650"/>
              <a:buFont typeface="Bitter Medium"/>
              <a:buNone/>
            </a:pPr>
            <a:r>
              <a:rPr b="0" i="0" lang="en-US" sz="26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Compensation &amp; Travel</a:t>
            </a:r>
            <a:endParaRPr b="0" i="0" sz="2650" u="none" cap="none" strike="noStrike"/>
          </a:p>
        </p:txBody>
      </p:sp>
      <p:sp>
        <p:nvSpPr>
          <p:cNvPr id="263" name="Google Shape;263;p28"/>
          <p:cNvSpPr/>
          <p:nvPr/>
        </p:nvSpPr>
        <p:spPr>
          <a:xfrm>
            <a:off x="8194000" y="3743325"/>
            <a:ext cx="564261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Strong correlation: </a:t>
            </a:r>
            <a:r>
              <a:rPr b="0" i="0" lang="en-US" sz="1750" u="none" cap="none" strike="noStrike">
                <a:solidFill>
                  <a:srgbClr val="D2600F"/>
                </a:solidFill>
                <a:latin typeface="Open Sans"/>
                <a:ea typeface="Open Sans"/>
                <a:cs typeface="Open Sans"/>
                <a:sym typeface="Open Sans"/>
              </a:rPr>
              <a:t>Lower salary bands</a:t>
            </a: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b="0" i="0" lang="en-US" sz="1750" u="none" cap="none" strike="noStrike">
                <a:solidFill>
                  <a:srgbClr val="D2600F"/>
                </a:solidFill>
                <a:latin typeface="Open Sans"/>
                <a:ea typeface="Open Sans"/>
                <a:cs typeface="Open Sans"/>
                <a:sym typeface="Open Sans"/>
              </a:rPr>
              <a:t>Frequent business travel</a:t>
            </a: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 significantly increase turnover risk.</a:t>
            </a:r>
            <a:endParaRPr b="0" i="0" sz="1750" u="none" cap="none" strike="noStrike"/>
          </a:p>
        </p:txBody>
      </p:sp>
      <p:sp>
        <p:nvSpPr>
          <p:cNvPr id="264" name="Google Shape;264;p28"/>
          <p:cNvSpPr/>
          <p:nvPr/>
        </p:nvSpPr>
        <p:spPr>
          <a:xfrm>
            <a:off x="793790" y="492275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8"/>
          <p:cNvSpPr/>
          <p:nvPr/>
        </p:nvSpPr>
        <p:spPr>
          <a:xfrm>
            <a:off x="1530906" y="4965263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650"/>
              <a:buFont typeface="Bitter Medium"/>
              <a:buNone/>
            </a:pPr>
            <a:r>
              <a:rPr b="0" i="0" lang="en-US" sz="26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Age &amp; Experience</a:t>
            </a:r>
            <a:endParaRPr b="0" i="0" sz="2650" u="none" cap="none" strike="noStrike"/>
          </a:p>
        </p:txBody>
      </p:sp>
      <p:sp>
        <p:nvSpPr>
          <p:cNvPr id="266" name="Google Shape;266;p28"/>
          <p:cNvSpPr/>
          <p:nvPr/>
        </p:nvSpPr>
        <p:spPr>
          <a:xfrm>
            <a:off x="1530906" y="5526643"/>
            <a:ext cx="564249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Younger employees and those with shorter tenure are more likely to leave the company.</a:t>
            </a:r>
            <a:endParaRPr b="0" i="0" sz="1750" u="none" cap="none" strike="noStrike"/>
          </a:p>
        </p:txBody>
      </p:sp>
      <p:sp>
        <p:nvSpPr>
          <p:cNvPr id="267" name="Google Shape;267;p28"/>
          <p:cNvSpPr/>
          <p:nvPr/>
        </p:nvSpPr>
        <p:spPr>
          <a:xfrm>
            <a:off x="7456884" y="492275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8"/>
          <p:cNvSpPr/>
          <p:nvPr/>
        </p:nvSpPr>
        <p:spPr>
          <a:xfrm>
            <a:off x="8194000" y="4965263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650"/>
              <a:buFont typeface="Bitter Medium"/>
              <a:buNone/>
            </a:pPr>
            <a:r>
              <a:rPr b="0" i="0" lang="en-US" sz="26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Satisfaction Matters</a:t>
            </a:r>
            <a:endParaRPr b="0" i="0" sz="2650" u="none" cap="none" strike="noStrike"/>
          </a:p>
        </p:txBody>
      </p:sp>
      <p:sp>
        <p:nvSpPr>
          <p:cNvPr id="269" name="Google Shape;269;p28"/>
          <p:cNvSpPr/>
          <p:nvPr/>
        </p:nvSpPr>
        <p:spPr>
          <a:xfrm>
            <a:off x="8194000" y="5526643"/>
            <a:ext cx="564261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Employees reporting </a:t>
            </a:r>
            <a:r>
              <a:rPr b="1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low job satisfaction</a:t>
            </a: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 or low engagement have a higher attrition probability.</a:t>
            </a:r>
            <a:endParaRPr b="0" i="0" sz="1750" u="none" cap="none" strike="noStrike"/>
          </a:p>
        </p:txBody>
      </p:sp>
      <p:sp>
        <p:nvSpPr>
          <p:cNvPr id="270" name="Google Shape;270;p28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/>
          <p:nvPr/>
        </p:nvSpPr>
        <p:spPr>
          <a:xfrm>
            <a:off x="713899" y="560903"/>
            <a:ext cx="10076736" cy="637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000"/>
              <a:buFont typeface="Bitter Medium"/>
              <a:buNone/>
            </a:pPr>
            <a:r>
              <a:rPr b="0" i="0" lang="en-US" sz="400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Conclusion: Actionable Recommendations</a:t>
            </a:r>
            <a:endParaRPr b="0" i="0" sz="4000" u="none" cap="none" strike="noStrike"/>
          </a:p>
        </p:txBody>
      </p:sp>
      <p:sp>
        <p:nvSpPr>
          <p:cNvPr id="277" name="Google Shape;277;p29"/>
          <p:cNvSpPr/>
          <p:nvPr/>
        </p:nvSpPr>
        <p:spPr>
          <a:xfrm>
            <a:off x="713899" y="1606153"/>
            <a:ext cx="13202603" cy="326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Targeted HR interventions are necessary to mitigate talent loss in key areas.</a:t>
            </a:r>
            <a:endParaRPr b="0" i="0" sz="1600" u="none" cap="none" strike="noStrike"/>
          </a:p>
        </p:txBody>
      </p:sp>
      <p:sp>
        <p:nvSpPr>
          <p:cNvPr id="278" name="Google Shape;278;p29"/>
          <p:cNvSpPr/>
          <p:nvPr/>
        </p:nvSpPr>
        <p:spPr>
          <a:xfrm>
            <a:off x="713899" y="2161818"/>
            <a:ext cx="13202603" cy="1223843"/>
          </a:xfrm>
          <a:prstGeom prst="roundRect">
            <a:avLst>
              <a:gd fmla="val 7000" name="adj"/>
            </a:avLst>
          </a:prstGeom>
          <a:solidFill>
            <a:srgbClr val="FFF8F0"/>
          </a:solidFill>
          <a:ln cap="flat" cmpd="sng" w="22850">
            <a:solidFill>
              <a:srgbClr val="D260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9"/>
          <p:cNvSpPr/>
          <p:nvPr/>
        </p:nvSpPr>
        <p:spPr>
          <a:xfrm>
            <a:off x="736759" y="2184678"/>
            <a:ext cx="815816" cy="1178123"/>
          </a:xfrm>
          <a:prstGeom prst="roundRect">
            <a:avLst>
              <a:gd fmla="val 7139" name="adj"/>
            </a:avLst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9"/>
          <p:cNvSpPr/>
          <p:nvPr/>
        </p:nvSpPr>
        <p:spPr>
          <a:xfrm>
            <a:off x="1756529" y="2388632"/>
            <a:ext cx="2647593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000"/>
              <a:buFont typeface="Bitter Medium"/>
              <a:buNone/>
            </a:pPr>
            <a:r>
              <a:rPr b="0" i="0" lang="en-US" sz="20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Compensation Review</a:t>
            </a:r>
            <a:endParaRPr b="0" i="0" sz="2000" u="none" cap="none" strike="noStrike"/>
          </a:p>
        </p:txBody>
      </p:sp>
      <p:sp>
        <p:nvSpPr>
          <p:cNvPr id="281" name="Google Shape;281;p29"/>
          <p:cNvSpPr/>
          <p:nvPr/>
        </p:nvSpPr>
        <p:spPr>
          <a:xfrm>
            <a:off x="1756529" y="2829520"/>
            <a:ext cx="11933158" cy="326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Improve salary structure for roles with high turnover, especially in lower income bands.</a:t>
            </a:r>
            <a:endParaRPr b="0" i="0" sz="1600" u="none" cap="none" strike="noStrike"/>
          </a:p>
        </p:txBody>
      </p:sp>
      <p:sp>
        <p:nvSpPr>
          <p:cNvPr id="282" name="Google Shape;282;p29"/>
          <p:cNvSpPr/>
          <p:nvPr/>
        </p:nvSpPr>
        <p:spPr>
          <a:xfrm>
            <a:off x="713899" y="3589615"/>
            <a:ext cx="13202603" cy="1223843"/>
          </a:xfrm>
          <a:prstGeom prst="roundRect">
            <a:avLst>
              <a:gd fmla="val 7000" name="adj"/>
            </a:avLst>
          </a:prstGeom>
          <a:solidFill>
            <a:srgbClr val="FFF8F0"/>
          </a:solidFill>
          <a:ln cap="flat" cmpd="sng" w="22850">
            <a:solidFill>
              <a:srgbClr val="D260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9"/>
          <p:cNvSpPr/>
          <p:nvPr/>
        </p:nvSpPr>
        <p:spPr>
          <a:xfrm>
            <a:off x="736759" y="3612475"/>
            <a:ext cx="815816" cy="1178123"/>
          </a:xfrm>
          <a:prstGeom prst="roundRect">
            <a:avLst>
              <a:gd fmla="val 7139" name="adj"/>
            </a:avLst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9"/>
          <p:cNvSpPr/>
          <p:nvPr/>
        </p:nvSpPr>
        <p:spPr>
          <a:xfrm>
            <a:off x="1756529" y="3816429"/>
            <a:ext cx="2549604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000"/>
              <a:buFont typeface="Bitter Medium"/>
              <a:buNone/>
            </a:pPr>
            <a:r>
              <a:rPr b="0" i="0" lang="en-US" sz="20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Manage Travel Stress</a:t>
            </a:r>
            <a:endParaRPr b="0" i="0" sz="2000" u="none" cap="none" strike="noStrike"/>
          </a:p>
        </p:txBody>
      </p:sp>
      <p:sp>
        <p:nvSpPr>
          <p:cNvPr id="285" name="Google Shape;285;p29"/>
          <p:cNvSpPr/>
          <p:nvPr/>
        </p:nvSpPr>
        <p:spPr>
          <a:xfrm>
            <a:off x="1756529" y="4257318"/>
            <a:ext cx="11933158" cy="326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Implement policies to reduce frequent business travel or provide enhanced compensation/support for travelers.</a:t>
            </a:r>
            <a:endParaRPr b="0" i="0" sz="1600" u="none" cap="none" strike="noStrike"/>
          </a:p>
        </p:txBody>
      </p:sp>
      <p:sp>
        <p:nvSpPr>
          <p:cNvPr id="286" name="Google Shape;286;p29"/>
          <p:cNvSpPr/>
          <p:nvPr/>
        </p:nvSpPr>
        <p:spPr>
          <a:xfrm>
            <a:off x="713899" y="5017413"/>
            <a:ext cx="13202603" cy="1223843"/>
          </a:xfrm>
          <a:prstGeom prst="roundRect">
            <a:avLst>
              <a:gd fmla="val 7000" name="adj"/>
            </a:avLst>
          </a:prstGeom>
          <a:solidFill>
            <a:srgbClr val="FFF8F0"/>
          </a:solidFill>
          <a:ln cap="flat" cmpd="sng" w="22850">
            <a:solidFill>
              <a:srgbClr val="D260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9"/>
          <p:cNvSpPr/>
          <p:nvPr/>
        </p:nvSpPr>
        <p:spPr>
          <a:xfrm>
            <a:off x="736759" y="5040273"/>
            <a:ext cx="815816" cy="1178123"/>
          </a:xfrm>
          <a:prstGeom prst="roundRect">
            <a:avLst>
              <a:gd fmla="val 7139" name="adj"/>
            </a:avLst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9"/>
          <p:cNvSpPr/>
          <p:nvPr/>
        </p:nvSpPr>
        <p:spPr>
          <a:xfrm>
            <a:off x="1756529" y="5244227"/>
            <a:ext cx="2549604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000"/>
              <a:buFont typeface="Bitter Medium"/>
              <a:buNone/>
            </a:pPr>
            <a:r>
              <a:rPr b="0" i="0" lang="en-US" sz="20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Boost Engagement</a:t>
            </a:r>
            <a:endParaRPr b="0" i="0" sz="2000" u="none" cap="none" strike="noStrike"/>
          </a:p>
        </p:txBody>
      </p:sp>
      <p:sp>
        <p:nvSpPr>
          <p:cNvPr id="289" name="Google Shape;289;p29"/>
          <p:cNvSpPr/>
          <p:nvPr/>
        </p:nvSpPr>
        <p:spPr>
          <a:xfrm>
            <a:off x="1756529" y="5685115"/>
            <a:ext cx="11933158" cy="326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Focus on improving Job Satisfaction scores through better work-life balance and recognition programs.</a:t>
            </a:r>
            <a:endParaRPr b="0" i="0" sz="1600" u="none" cap="none" strike="noStrike"/>
          </a:p>
        </p:txBody>
      </p:sp>
      <p:sp>
        <p:nvSpPr>
          <p:cNvPr id="290" name="Google Shape;290;p29"/>
          <p:cNvSpPr/>
          <p:nvPr/>
        </p:nvSpPr>
        <p:spPr>
          <a:xfrm>
            <a:off x="713899" y="6445210"/>
            <a:ext cx="13202603" cy="1223843"/>
          </a:xfrm>
          <a:prstGeom prst="roundRect">
            <a:avLst>
              <a:gd fmla="val 7000" name="adj"/>
            </a:avLst>
          </a:prstGeom>
          <a:solidFill>
            <a:srgbClr val="FFF8F0"/>
          </a:solidFill>
          <a:ln cap="flat" cmpd="sng" w="22850">
            <a:solidFill>
              <a:srgbClr val="D260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9"/>
          <p:cNvSpPr/>
          <p:nvPr/>
        </p:nvSpPr>
        <p:spPr>
          <a:xfrm>
            <a:off x="736759" y="6468070"/>
            <a:ext cx="815816" cy="1178123"/>
          </a:xfrm>
          <a:prstGeom prst="roundRect">
            <a:avLst>
              <a:gd fmla="val 7139" name="adj"/>
            </a:avLst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9"/>
          <p:cNvSpPr/>
          <p:nvPr/>
        </p:nvSpPr>
        <p:spPr>
          <a:xfrm>
            <a:off x="1756529" y="6672024"/>
            <a:ext cx="2549604" cy="318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000"/>
              <a:buFont typeface="Bitter Medium"/>
              <a:buNone/>
            </a:pPr>
            <a:r>
              <a:rPr b="0" i="0" lang="en-US" sz="20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Targeted Retention</a:t>
            </a:r>
            <a:endParaRPr b="0" i="0" sz="2000" u="none" cap="none" strike="noStrike"/>
          </a:p>
        </p:txBody>
      </p:sp>
      <p:sp>
        <p:nvSpPr>
          <p:cNvPr id="293" name="Google Shape;293;p29"/>
          <p:cNvSpPr/>
          <p:nvPr/>
        </p:nvSpPr>
        <p:spPr>
          <a:xfrm>
            <a:off x="1756529" y="7112913"/>
            <a:ext cx="11933158" cy="326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600"/>
              <a:buFont typeface="Open Sans"/>
              <a:buNone/>
            </a:pPr>
            <a:r>
              <a:rPr b="0" i="0" lang="en-US" sz="16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Develop specific retention programs for Sales, Technical teams, and newer/younger employees.</a:t>
            </a:r>
            <a:endParaRPr b="0" i="0" sz="1600" u="none" cap="none" strike="noStrike"/>
          </a:p>
        </p:txBody>
      </p:sp>
      <p:sp>
        <p:nvSpPr>
          <p:cNvPr id="294" name="Google Shape;294;p29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0"/>
          <p:cNvSpPr/>
          <p:nvPr/>
        </p:nvSpPr>
        <p:spPr>
          <a:xfrm>
            <a:off x="516969" y="406241"/>
            <a:ext cx="3693200" cy="4616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37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2900"/>
              <a:buFont typeface="Bitter Medium"/>
              <a:buNone/>
            </a:pPr>
            <a:r>
              <a:rPr b="0" i="0" lang="en-US" sz="290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Looking Ahead</a:t>
            </a:r>
            <a:endParaRPr b="0" i="0" sz="2900" u="none" cap="none" strike="noStrike"/>
          </a:p>
        </p:txBody>
      </p:sp>
      <p:sp>
        <p:nvSpPr>
          <p:cNvPr id="301" name="Google Shape;301;p30"/>
          <p:cNvSpPr/>
          <p:nvPr/>
        </p:nvSpPr>
        <p:spPr>
          <a:xfrm>
            <a:off x="516969" y="1089422"/>
            <a:ext cx="9061490" cy="6371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000"/>
              <a:buFont typeface="Bitter Medium"/>
              <a:buNone/>
            </a:pPr>
            <a:r>
              <a:rPr b="0" i="0" lang="en-US" sz="400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Future Enhancements in HR Analytics</a:t>
            </a:r>
            <a:endParaRPr b="0" i="0" sz="4000" u="none" cap="none" strike="noStrike"/>
          </a:p>
        </p:txBody>
      </p:sp>
      <p:sp>
        <p:nvSpPr>
          <p:cNvPr id="302" name="Google Shape;302;p30"/>
          <p:cNvSpPr/>
          <p:nvPr/>
        </p:nvSpPr>
        <p:spPr>
          <a:xfrm>
            <a:off x="516969" y="2095738"/>
            <a:ext cx="2215872" cy="2769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1700"/>
              <a:buFont typeface="Bitter Medium"/>
              <a:buNone/>
            </a:pPr>
            <a:r>
              <a:rPr b="0" i="0" lang="en-US" sz="170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Predictive Modeling</a:t>
            </a:r>
            <a:endParaRPr b="0" i="0" sz="1700" u="none" cap="none" strike="noStrike"/>
          </a:p>
        </p:txBody>
      </p:sp>
      <p:pic>
        <p:nvPicPr>
          <p:cNvPr descr="preencoded.png" id="303" name="Google Shape;30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969" y="2538770"/>
            <a:ext cx="4292798" cy="4292798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0"/>
          <p:cNvSpPr/>
          <p:nvPr/>
        </p:nvSpPr>
        <p:spPr>
          <a:xfrm>
            <a:off x="516969" y="6997660"/>
            <a:ext cx="4292798" cy="4726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150"/>
              <a:buFont typeface="Open Sans"/>
              <a:buNone/>
            </a:pPr>
            <a:r>
              <a:rPr b="0" i="0" lang="en-US" sz="11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Integrate Machine Learning algorithms for proactive attrition risk prediction.</a:t>
            </a:r>
            <a:endParaRPr b="0" i="0" sz="1150" u="none" cap="none" strike="noStrike"/>
          </a:p>
        </p:txBody>
      </p:sp>
      <p:sp>
        <p:nvSpPr>
          <p:cNvPr id="305" name="Google Shape;305;p30"/>
          <p:cNvSpPr/>
          <p:nvPr/>
        </p:nvSpPr>
        <p:spPr>
          <a:xfrm>
            <a:off x="5177671" y="2095738"/>
            <a:ext cx="2215872" cy="2769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1700"/>
              <a:buFont typeface="Bitter Medium"/>
              <a:buNone/>
            </a:pPr>
            <a:r>
              <a:rPr b="0" i="0" lang="en-US" sz="170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KPI Expansion</a:t>
            </a:r>
            <a:endParaRPr b="0" i="0" sz="1700" u="none" cap="none" strike="noStrike"/>
          </a:p>
        </p:txBody>
      </p:sp>
      <p:pic>
        <p:nvPicPr>
          <p:cNvPr descr="preencoded.png" id="306" name="Google Shape;30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77671" y="2538770"/>
            <a:ext cx="4291489" cy="4291489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0"/>
          <p:cNvSpPr/>
          <p:nvPr/>
        </p:nvSpPr>
        <p:spPr>
          <a:xfrm>
            <a:off x="5177671" y="6996351"/>
            <a:ext cx="4291489" cy="4726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150"/>
              <a:buFont typeface="Open Sans"/>
              <a:buNone/>
            </a:pPr>
            <a:r>
              <a:rPr b="0" i="0" lang="en-US" sz="11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Incorporate a wider range of HR KPIs and business performance metrics.</a:t>
            </a:r>
            <a:endParaRPr b="0" i="0" sz="1150" u="none" cap="none" strike="noStrike"/>
          </a:p>
        </p:txBody>
      </p:sp>
      <p:sp>
        <p:nvSpPr>
          <p:cNvPr id="308" name="Google Shape;308;p30"/>
          <p:cNvSpPr/>
          <p:nvPr/>
        </p:nvSpPr>
        <p:spPr>
          <a:xfrm>
            <a:off x="9837063" y="2095738"/>
            <a:ext cx="2215872" cy="2769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1700"/>
              <a:buFont typeface="Bitter Medium"/>
              <a:buNone/>
            </a:pPr>
            <a:r>
              <a:rPr b="0" i="0" lang="en-US" sz="170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Trend Analysis</a:t>
            </a:r>
            <a:endParaRPr b="0" i="0" sz="1700" u="none" cap="none" strike="noStrike"/>
          </a:p>
        </p:txBody>
      </p:sp>
      <p:pic>
        <p:nvPicPr>
          <p:cNvPr descr="preencoded.png" id="309" name="Google Shape;309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837063" y="2538770"/>
            <a:ext cx="4291489" cy="4291489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0"/>
          <p:cNvSpPr/>
          <p:nvPr/>
        </p:nvSpPr>
        <p:spPr>
          <a:xfrm>
            <a:off x="9837063" y="6996351"/>
            <a:ext cx="4291489" cy="4726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150"/>
              <a:buFont typeface="Open Sans"/>
              <a:buNone/>
            </a:pPr>
            <a:r>
              <a:rPr b="0" i="0" lang="en-US" sz="11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Conduct deeper year-over-year and longitudinal trend analysis for strategic planning.</a:t>
            </a:r>
            <a:endParaRPr b="0" i="0" sz="1150" u="none" cap="none" strike="noStrike"/>
          </a:p>
        </p:txBody>
      </p:sp>
      <p:sp>
        <p:nvSpPr>
          <p:cNvPr id="311" name="Google Shape;311;p30"/>
          <p:cNvSpPr/>
          <p:nvPr/>
        </p:nvSpPr>
        <p:spPr>
          <a:xfrm>
            <a:off x="664645" y="7636430"/>
            <a:ext cx="295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2300"/>
              <a:buFont typeface="Bitter Medium"/>
              <a:buNone/>
            </a:pPr>
            <a:r>
              <a:rPr b="0" i="0" lang="en-US" sz="230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Thank You </a:t>
            </a:r>
            <a:r>
              <a:rPr b="0" i="0" lang="en-US" sz="2300" u="none" cap="none" strike="noStrike">
                <a:solidFill>
                  <a:srgbClr val="000000"/>
                </a:solidFill>
                <a:latin typeface="Bitter Medium"/>
                <a:ea typeface="Bitter Medium"/>
                <a:cs typeface="Bitter Medium"/>
                <a:sym typeface="Bitter Medium"/>
              </a:rPr>
              <a:t>🙏</a:t>
            </a:r>
            <a:endParaRPr b="0" i="0" sz="2300" u="none" cap="none" strike="noStrike"/>
          </a:p>
        </p:txBody>
      </p:sp>
      <p:sp>
        <p:nvSpPr>
          <p:cNvPr id="312" name="Google Shape;312;p30"/>
          <p:cNvSpPr/>
          <p:nvPr/>
        </p:nvSpPr>
        <p:spPr>
          <a:xfrm>
            <a:off x="516969" y="7769304"/>
            <a:ext cx="15240" cy="812483"/>
          </a:xfrm>
          <a:prstGeom prst="rect">
            <a:avLst/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0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793790" y="184177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Project Roadmap</a:t>
            </a:r>
            <a:endParaRPr b="0" i="0" sz="2200" u="none" cap="none" strike="noStrike"/>
          </a:p>
        </p:txBody>
      </p:sp>
      <p:sp>
        <p:nvSpPr>
          <p:cNvPr id="69" name="Google Shape;69;p14"/>
          <p:cNvSpPr/>
          <p:nvPr/>
        </p:nvSpPr>
        <p:spPr>
          <a:xfrm>
            <a:off x="793790" y="2536269"/>
            <a:ext cx="12133421" cy="1417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0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8900"/>
              <a:buFont typeface="Bitter Medium"/>
              <a:buNone/>
            </a:pPr>
            <a:r>
              <a:rPr b="0" i="0" lang="en-US" sz="890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Our Mission: Retention</a:t>
            </a:r>
            <a:endParaRPr b="0" i="0" sz="8900" u="none" cap="none" strike="noStrike"/>
          </a:p>
        </p:txBody>
      </p:sp>
      <p:sp>
        <p:nvSpPr>
          <p:cNvPr id="70" name="Google Shape;70;p14"/>
          <p:cNvSpPr/>
          <p:nvPr/>
        </p:nvSpPr>
        <p:spPr>
          <a:xfrm>
            <a:off x="793790" y="4294108"/>
            <a:ext cx="4196358" cy="2093714"/>
          </a:xfrm>
          <a:prstGeom prst="roundRect">
            <a:avLst>
              <a:gd fmla="val 6988" name="adj"/>
            </a:avLst>
          </a:prstGeom>
          <a:solidFill>
            <a:srgbClr val="FFF8F0"/>
          </a:solidFill>
          <a:ln cap="flat" cmpd="sng" w="3047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763310" y="4294108"/>
            <a:ext cx="121920" cy="2093714"/>
          </a:xfrm>
          <a:prstGeom prst="roundRect">
            <a:avLst>
              <a:gd fmla="val 78139" name="adj"/>
            </a:avLst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1142524" y="455140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Analyze Trends</a:t>
            </a:r>
            <a:endParaRPr b="0" i="0" sz="220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1142524" y="5041821"/>
            <a:ext cx="35903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Understand current attrition patterns and rates across the organization.</a:t>
            </a:r>
            <a:endParaRPr b="0" i="0" sz="1750" u="none" cap="none" strike="noStrike"/>
          </a:p>
        </p:txBody>
      </p:sp>
      <p:sp>
        <p:nvSpPr>
          <p:cNvPr id="74" name="Google Shape;74;p14"/>
          <p:cNvSpPr/>
          <p:nvPr/>
        </p:nvSpPr>
        <p:spPr>
          <a:xfrm>
            <a:off x="5216962" y="4294108"/>
            <a:ext cx="4196358" cy="2093714"/>
          </a:xfrm>
          <a:prstGeom prst="roundRect">
            <a:avLst>
              <a:gd fmla="val 6988" name="adj"/>
            </a:avLst>
          </a:prstGeom>
          <a:solidFill>
            <a:srgbClr val="FFF8F0"/>
          </a:solidFill>
          <a:ln cap="flat" cmpd="sng" w="3047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5186482" y="4294108"/>
            <a:ext cx="121920" cy="2093714"/>
          </a:xfrm>
          <a:prstGeom prst="roundRect">
            <a:avLst>
              <a:gd fmla="val 78139" name="adj"/>
            </a:avLst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5565696" y="455140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Identify Root Causes</a:t>
            </a:r>
            <a:endParaRPr b="0" i="0" sz="2200" u="none" cap="none" strike="noStrike"/>
          </a:p>
        </p:txBody>
      </p:sp>
      <p:sp>
        <p:nvSpPr>
          <p:cNvPr id="77" name="Google Shape;77;p14"/>
          <p:cNvSpPr/>
          <p:nvPr/>
        </p:nvSpPr>
        <p:spPr>
          <a:xfrm>
            <a:off x="5565696" y="5041821"/>
            <a:ext cx="35903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Pinpoint the major factors driving employee departures (e.g., salary, demographics, travel).</a:t>
            </a:r>
            <a:endParaRPr b="0" i="0" sz="1750" u="none" cap="none" strike="noStrike"/>
          </a:p>
        </p:txBody>
      </p:sp>
      <p:sp>
        <p:nvSpPr>
          <p:cNvPr id="78" name="Google Shape;78;p14"/>
          <p:cNvSpPr/>
          <p:nvPr/>
        </p:nvSpPr>
        <p:spPr>
          <a:xfrm>
            <a:off x="9640133" y="4294108"/>
            <a:ext cx="4196358" cy="2093714"/>
          </a:xfrm>
          <a:prstGeom prst="roundRect">
            <a:avLst>
              <a:gd fmla="val 6988" name="adj"/>
            </a:avLst>
          </a:prstGeom>
          <a:solidFill>
            <a:srgbClr val="FFF8F0"/>
          </a:solidFill>
          <a:ln cap="flat" cmpd="sng" w="3047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9609653" y="4294108"/>
            <a:ext cx="121920" cy="2093714"/>
          </a:xfrm>
          <a:prstGeom prst="roundRect">
            <a:avLst>
              <a:gd fmla="val 78139" name="adj"/>
            </a:avLst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9988868" y="455140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Inform HR Strategy</a:t>
            </a:r>
            <a:endParaRPr b="0" i="0" sz="2200" u="none" cap="none" strike="noStrike"/>
          </a:p>
        </p:txBody>
      </p:sp>
      <p:sp>
        <p:nvSpPr>
          <p:cNvPr id="81" name="Google Shape;81;p14"/>
          <p:cNvSpPr/>
          <p:nvPr/>
        </p:nvSpPr>
        <p:spPr>
          <a:xfrm>
            <a:off x="9988868" y="5041821"/>
            <a:ext cx="359033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Provide actionable insights for data-driven employee retention decisions.</a:t>
            </a:r>
            <a:endParaRPr b="0" i="0" sz="1750" u="none" cap="none" strike="noStrike"/>
          </a:p>
        </p:txBody>
      </p:sp>
      <p:sp>
        <p:nvSpPr>
          <p:cNvPr id="82" name="Google Shape;82;p14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/>
          <p:nvPr/>
        </p:nvSpPr>
        <p:spPr>
          <a:xfrm>
            <a:off x="793790" y="124444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450"/>
              <a:buFont typeface="Bitter Medium"/>
              <a:buNone/>
            </a:pPr>
            <a:r>
              <a:rPr b="0" i="0" lang="en-US" sz="445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Dataset Snapshot</a:t>
            </a:r>
            <a:endParaRPr b="0" i="0" sz="4450" u="none" cap="none" strike="noStrike"/>
          </a:p>
        </p:txBody>
      </p:sp>
      <p:sp>
        <p:nvSpPr>
          <p:cNvPr id="89" name="Google Shape;89;p15"/>
          <p:cNvSpPr/>
          <p:nvPr/>
        </p:nvSpPr>
        <p:spPr>
          <a:xfrm>
            <a:off x="793790" y="2406848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Initial metrics highlight the scale of the challenge within the organization.</a:t>
            </a:r>
            <a:endParaRPr b="0" i="0" sz="1750" u="none" cap="none" strike="noStrike"/>
          </a:p>
        </p:txBody>
      </p:sp>
      <p:sp>
        <p:nvSpPr>
          <p:cNvPr id="90" name="Google Shape;90;p15"/>
          <p:cNvSpPr/>
          <p:nvPr/>
        </p:nvSpPr>
        <p:spPr>
          <a:xfrm>
            <a:off x="793790" y="3138249"/>
            <a:ext cx="4158615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5850"/>
              <a:buFont typeface="Bitter Medium"/>
              <a:buNone/>
            </a:pPr>
            <a:r>
              <a:rPr b="0" i="0" lang="en-US" sz="58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1470</a:t>
            </a:r>
            <a:endParaRPr b="0" i="0" sz="585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1455420" y="417004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Total Employees</a:t>
            </a:r>
            <a:endParaRPr b="0" i="0" sz="2200" u="none" cap="none" strike="noStrike"/>
          </a:p>
        </p:txBody>
      </p:sp>
      <p:sp>
        <p:nvSpPr>
          <p:cNvPr id="92" name="Google Shape;92;p15"/>
          <p:cNvSpPr/>
          <p:nvPr/>
        </p:nvSpPr>
        <p:spPr>
          <a:xfrm>
            <a:off x="5235893" y="3138249"/>
            <a:ext cx="4158615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5850"/>
              <a:buFont typeface="Bitter Medium"/>
              <a:buNone/>
            </a:pPr>
            <a:r>
              <a:rPr b="0" i="0" lang="en-US" sz="58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237</a:t>
            </a:r>
            <a:endParaRPr b="0" i="0" sz="5850" u="none" cap="none" strike="noStrike"/>
          </a:p>
        </p:txBody>
      </p:sp>
      <p:sp>
        <p:nvSpPr>
          <p:cNvPr id="93" name="Google Shape;93;p15"/>
          <p:cNvSpPr/>
          <p:nvPr/>
        </p:nvSpPr>
        <p:spPr>
          <a:xfrm>
            <a:off x="5897523" y="417004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Employees Left</a:t>
            </a:r>
            <a:endParaRPr b="0" i="0" sz="2200" u="none" cap="none" strike="noStrike"/>
          </a:p>
        </p:txBody>
      </p:sp>
      <p:sp>
        <p:nvSpPr>
          <p:cNvPr id="94" name="Google Shape;94;p15"/>
          <p:cNvSpPr/>
          <p:nvPr/>
        </p:nvSpPr>
        <p:spPr>
          <a:xfrm>
            <a:off x="9677995" y="3138249"/>
            <a:ext cx="4158615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5850"/>
              <a:buFont typeface="Bitter Medium"/>
              <a:buNone/>
            </a:pPr>
            <a:r>
              <a:rPr b="0" i="0" lang="en-US" sz="58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16.12%</a:t>
            </a:r>
            <a:endParaRPr b="0" i="0" sz="5850" u="none" cap="none" strike="noStrike"/>
          </a:p>
        </p:txBody>
      </p:sp>
      <p:sp>
        <p:nvSpPr>
          <p:cNvPr id="95" name="Google Shape;95;p15"/>
          <p:cNvSpPr/>
          <p:nvPr/>
        </p:nvSpPr>
        <p:spPr>
          <a:xfrm>
            <a:off x="10339626" y="417004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Attrition Rate</a:t>
            </a:r>
            <a:endParaRPr b="0" i="0" sz="2200" u="none" cap="none" strike="noStrike"/>
          </a:p>
        </p:txBody>
      </p:sp>
      <p:sp>
        <p:nvSpPr>
          <p:cNvPr id="96" name="Google Shape;96;p15"/>
          <p:cNvSpPr/>
          <p:nvPr/>
        </p:nvSpPr>
        <p:spPr>
          <a:xfrm>
            <a:off x="793790" y="5006340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2650"/>
              <a:buFont typeface="Bitter Medium"/>
              <a:buNone/>
            </a:pPr>
            <a:r>
              <a:rPr b="0" i="0" lang="en-US" sz="265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Key Data Dimensions</a:t>
            </a:r>
            <a:endParaRPr b="0" i="0" sz="265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793790" y="5658445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Demographics: Age, Gender</a:t>
            </a:r>
            <a:endParaRPr b="0" i="0" sz="1750" u="none" cap="none" strike="noStrike"/>
          </a:p>
        </p:txBody>
      </p:sp>
      <p:sp>
        <p:nvSpPr>
          <p:cNvPr id="98" name="Google Shape;98;p15"/>
          <p:cNvSpPr/>
          <p:nvPr/>
        </p:nvSpPr>
        <p:spPr>
          <a:xfrm>
            <a:off x="793790" y="6100643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Compensation: Monthly Income</a:t>
            </a:r>
            <a:endParaRPr b="0" i="0" sz="1750" u="none" cap="none" strike="noStrike"/>
          </a:p>
        </p:txBody>
      </p:sp>
      <p:sp>
        <p:nvSpPr>
          <p:cNvPr id="99" name="Google Shape;99;p15"/>
          <p:cNvSpPr/>
          <p:nvPr/>
        </p:nvSpPr>
        <p:spPr>
          <a:xfrm>
            <a:off x="793790" y="654284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Role &amp; Travel: Job Role, Business Travel</a:t>
            </a:r>
            <a:endParaRPr b="0" i="0" sz="1750" u="none" cap="none" strike="noStrike"/>
          </a:p>
        </p:txBody>
      </p:sp>
      <p:sp>
        <p:nvSpPr>
          <p:cNvPr id="100" name="Google Shape;100;p15"/>
          <p:cNvSpPr/>
          <p:nvPr/>
        </p:nvSpPr>
        <p:spPr>
          <a:xfrm>
            <a:off x="7599521" y="498359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Experience: Years at Company</a:t>
            </a:r>
            <a:endParaRPr b="0" i="0" sz="1750" u="none" cap="none" strike="noStrike"/>
          </a:p>
        </p:txBody>
      </p:sp>
      <p:sp>
        <p:nvSpPr>
          <p:cNvPr id="101" name="Google Shape;101;p15"/>
          <p:cNvSpPr/>
          <p:nvPr/>
        </p:nvSpPr>
        <p:spPr>
          <a:xfrm>
            <a:off x="7599521" y="5425797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Engagement: Job Satisfaction</a:t>
            </a:r>
            <a:endParaRPr b="0" i="0" sz="1750" u="none" cap="none" strike="noStrike"/>
          </a:p>
        </p:txBody>
      </p:sp>
      <p:sp>
        <p:nvSpPr>
          <p:cNvPr id="102" name="Google Shape;102;p15"/>
          <p:cNvSpPr/>
          <p:nvPr/>
        </p:nvSpPr>
        <p:spPr>
          <a:xfrm>
            <a:off x="7599521" y="5867995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Outcome: Attrition (Yes/No)</a:t>
            </a:r>
            <a:endParaRPr b="0" i="0" sz="175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/>
          <p:nvPr/>
        </p:nvSpPr>
        <p:spPr>
          <a:xfrm>
            <a:off x="782241" y="614601"/>
            <a:ext cx="9322356" cy="6984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350"/>
              <a:buFont typeface="Bitter Medium"/>
              <a:buNone/>
            </a:pPr>
            <a:r>
              <a:rPr b="0" i="0" lang="en-US" sz="435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Data Preparation in Excel (Cleaning)</a:t>
            </a:r>
            <a:endParaRPr b="0" i="0" sz="4350" u="none" cap="none" strike="noStrike"/>
          </a:p>
        </p:txBody>
      </p:sp>
      <p:sp>
        <p:nvSpPr>
          <p:cNvPr id="110" name="Google Shape;110;p16"/>
          <p:cNvSpPr/>
          <p:nvPr/>
        </p:nvSpPr>
        <p:spPr>
          <a:xfrm>
            <a:off x="782241" y="1402318"/>
            <a:ext cx="8441769" cy="558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285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3500"/>
              <a:buFont typeface="Bitter Medium"/>
              <a:buNone/>
            </a:pPr>
            <a:r>
              <a:rPr b="0" i="0" lang="en-US" sz="350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Step 1: Data Import &amp; Duplicate Handling</a:t>
            </a:r>
            <a:endParaRPr b="0" i="0" sz="350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4577715" y="2547580"/>
            <a:ext cx="30480" cy="4361855"/>
          </a:xfrm>
          <a:prstGeom prst="roundRect">
            <a:avLst>
              <a:gd fmla="val 307995" name="adj"/>
            </a:avLst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4176474" y="2783681"/>
            <a:ext cx="446961" cy="30480"/>
          </a:xfrm>
          <a:prstGeom prst="roundRect">
            <a:avLst>
              <a:gd fmla="val 307995" name="adj"/>
            </a:avLst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4509195" y="2715161"/>
            <a:ext cx="167521" cy="167521"/>
          </a:xfrm>
          <a:prstGeom prst="roundRect">
            <a:avLst>
              <a:gd fmla="val 272921" name="adj"/>
            </a:avLst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904994" y="2624376"/>
            <a:ext cx="2793921" cy="349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150"/>
              <a:buFont typeface="Bitter Medium"/>
              <a:buNone/>
            </a:pPr>
            <a:r>
              <a:rPr b="0" i="0" lang="en-US" sz="21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Import into Excel</a:t>
            </a:r>
            <a:endParaRPr b="0" i="0" sz="2150" u="none" cap="none" strike="noStrike"/>
          </a:p>
        </p:txBody>
      </p:sp>
      <p:sp>
        <p:nvSpPr>
          <p:cNvPr id="115" name="Google Shape;115;p16"/>
          <p:cNvSpPr/>
          <p:nvPr/>
        </p:nvSpPr>
        <p:spPr>
          <a:xfrm>
            <a:off x="782241" y="3197066"/>
            <a:ext cx="2916674" cy="10726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Loaded the raw dataset and confirmed file structure and data types.</a:t>
            </a:r>
            <a:endParaRPr b="0" i="0" sz="1750" u="none" cap="none" strike="noStrike"/>
          </a:p>
        </p:txBody>
      </p:sp>
      <p:sp>
        <p:nvSpPr>
          <p:cNvPr id="116" name="Google Shape;116;p16"/>
          <p:cNvSpPr/>
          <p:nvPr/>
        </p:nvSpPr>
        <p:spPr>
          <a:xfrm>
            <a:off x="4562475" y="4124682"/>
            <a:ext cx="446961" cy="30480"/>
          </a:xfrm>
          <a:prstGeom prst="roundRect">
            <a:avLst>
              <a:gd fmla="val 307995" name="adj"/>
            </a:avLst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/>
          <p:nvPr/>
        </p:nvSpPr>
        <p:spPr>
          <a:xfrm>
            <a:off x="4509195" y="4056162"/>
            <a:ext cx="167521" cy="167521"/>
          </a:xfrm>
          <a:prstGeom prst="roundRect">
            <a:avLst>
              <a:gd fmla="val 272921" name="adj"/>
            </a:avLst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5486995" y="3965377"/>
            <a:ext cx="2793921" cy="349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150"/>
              <a:buFont typeface="Bitter Medium"/>
              <a:buNone/>
            </a:pPr>
            <a:r>
              <a:rPr b="0" i="0" lang="en-US" sz="21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Duplicate Removal</a:t>
            </a:r>
            <a:endParaRPr b="0" i="0" sz="2150" u="none" cap="none" strike="noStrike"/>
          </a:p>
        </p:txBody>
      </p:sp>
      <p:sp>
        <p:nvSpPr>
          <p:cNvPr id="119" name="Google Shape;119;p16"/>
          <p:cNvSpPr/>
          <p:nvPr/>
        </p:nvSpPr>
        <p:spPr>
          <a:xfrm>
            <a:off x="5486995" y="4538067"/>
            <a:ext cx="2916674" cy="10726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Used </a:t>
            </a:r>
            <a:r>
              <a:rPr b="1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Employee ID</a:t>
            </a: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 to identify and remove all redundant records.</a:t>
            </a:r>
            <a:endParaRPr b="0" i="0" sz="1750" u="none" cap="none" strike="noStrike"/>
          </a:p>
        </p:txBody>
      </p:sp>
      <p:sp>
        <p:nvSpPr>
          <p:cNvPr id="120" name="Google Shape;120;p16"/>
          <p:cNvSpPr/>
          <p:nvPr/>
        </p:nvSpPr>
        <p:spPr>
          <a:xfrm>
            <a:off x="4176474" y="5280541"/>
            <a:ext cx="446961" cy="30480"/>
          </a:xfrm>
          <a:prstGeom prst="roundRect">
            <a:avLst>
              <a:gd fmla="val 307995" name="adj"/>
            </a:avLst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4509195" y="5212020"/>
            <a:ext cx="167521" cy="167521"/>
          </a:xfrm>
          <a:prstGeom prst="roundRect">
            <a:avLst>
              <a:gd fmla="val 272921" name="adj"/>
            </a:avLst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904994" y="5121235"/>
            <a:ext cx="2793921" cy="3492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150"/>
              <a:buFont typeface="Bitter Medium"/>
              <a:buNone/>
            </a:pPr>
            <a:r>
              <a:rPr b="0" i="0" lang="en-US" sz="215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Uniqueness Check</a:t>
            </a:r>
            <a:endParaRPr b="0" i="0" sz="215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782241" y="5693926"/>
            <a:ext cx="2916674" cy="10726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Ensured every row represents a distinct, unique employee record.</a:t>
            </a:r>
            <a:endParaRPr b="0" i="0" sz="1750" u="none" cap="none" strike="noStrike"/>
          </a:p>
        </p:txBody>
      </p:sp>
      <p:pic>
        <p:nvPicPr>
          <p:cNvPr descr="preencoded.png" id="124" name="Google Shape;12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6596" y="2547580"/>
            <a:ext cx="4899184" cy="489918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6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1" name="Google Shape;13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>
            <a:off x="793790" y="1337310"/>
            <a:ext cx="7556421" cy="11339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3550"/>
              <a:buFont typeface="Bitter Medium"/>
              <a:buNone/>
            </a:pPr>
            <a:r>
              <a:rPr b="0" i="0" lang="en-US" sz="355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Step 2: Addressing Missing Values &amp; Formatting</a:t>
            </a:r>
            <a:endParaRPr b="0" i="0" sz="3550" u="none" cap="none" strike="noStrike"/>
          </a:p>
        </p:txBody>
      </p:sp>
      <p:sp>
        <p:nvSpPr>
          <p:cNvPr id="133" name="Google Shape;133;p17"/>
          <p:cNvSpPr/>
          <p:nvPr/>
        </p:nvSpPr>
        <p:spPr>
          <a:xfrm>
            <a:off x="793790" y="2811423"/>
            <a:ext cx="7556421" cy="4080748"/>
          </a:xfrm>
          <a:prstGeom prst="roundRect">
            <a:avLst>
              <a:gd fmla="val 2335" name="adj"/>
            </a:avLst>
          </a:prstGeom>
          <a:solidFill>
            <a:srgbClr val="FCE2CF"/>
          </a:solidFill>
          <a:ln cap="flat" cmpd="sng" w="9525">
            <a:solidFill>
              <a:srgbClr val="E2C8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801410" y="2819043"/>
            <a:ext cx="3770590" cy="2395657"/>
          </a:xfrm>
          <a:prstGeom prst="roundRect">
            <a:avLst>
              <a:gd fmla="val 3977" name="adj"/>
            </a:avLst>
          </a:prstGeom>
          <a:solidFill>
            <a:srgbClr val="FCE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/>
          <p:nvPr/>
        </p:nvSpPr>
        <p:spPr>
          <a:xfrm>
            <a:off x="1028224" y="304585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Check for Blanks</a:t>
            </a:r>
            <a:endParaRPr b="0" i="0" sz="2200" u="none" cap="none" strike="noStrike"/>
          </a:p>
        </p:txBody>
      </p:sp>
      <p:sp>
        <p:nvSpPr>
          <p:cNvPr id="136" name="Google Shape;136;p17"/>
          <p:cNvSpPr/>
          <p:nvPr/>
        </p:nvSpPr>
        <p:spPr>
          <a:xfrm>
            <a:off x="1028224" y="3536275"/>
            <a:ext cx="3316962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Utilized filters and 'Go To Special' features to quickly locate missing data points.</a:t>
            </a:r>
            <a:endParaRPr b="0" i="0" sz="1750" u="none" cap="none" strike="noStrike"/>
          </a:p>
        </p:txBody>
      </p:sp>
      <p:sp>
        <p:nvSpPr>
          <p:cNvPr id="137" name="Google Shape;137;p17"/>
          <p:cNvSpPr/>
          <p:nvPr/>
        </p:nvSpPr>
        <p:spPr>
          <a:xfrm>
            <a:off x="4572000" y="2819043"/>
            <a:ext cx="3770590" cy="2395657"/>
          </a:xfrm>
          <a:prstGeom prst="rect">
            <a:avLst/>
          </a:prstGeom>
          <a:solidFill>
            <a:srgbClr val="FCE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4572000" y="2819043"/>
            <a:ext cx="30480" cy="2395657"/>
          </a:xfrm>
          <a:prstGeom prst="roundRect">
            <a:avLst>
              <a:gd fmla="val 312558" name="adj"/>
            </a:avLst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4798814" y="304585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Critical Validation</a:t>
            </a:r>
            <a:endParaRPr b="0" i="0" sz="2200" u="none" cap="none" strike="noStrike"/>
          </a:p>
        </p:txBody>
      </p:sp>
      <p:sp>
        <p:nvSpPr>
          <p:cNvPr id="140" name="Google Shape;140;p17"/>
          <p:cNvSpPr/>
          <p:nvPr/>
        </p:nvSpPr>
        <p:spPr>
          <a:xfrm>
            <a:off x="4798814" y="3536275"/>
            <a:ext cx="3316962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Focused verification on essential columns: Age, Income, Gender, and Attrition status.</a:t>
            </a:r>
            <a:endParaRPr b="0" i="0" sz="1750" u="none" cap="none" strike="noStrike"/>
          </a:p>
        </p:txBody>
      </p:sp>
      <p:sp>
        <p:nvSpPr>
          <p:cNvPr id="141" name="Google Shape;141;p17"/>
          <p:cNvSpPr/>
          <p:nvPr/>
        </p:nvSpPr>
        <p:spPr>
          <a:xfrm>
            <a:off x="801410" y="5214699"/>
            <a:ext cx="7541181" cy="1669852"/>
          </a:xfrm>
          <a:prstGeom prst="rect">
            <a:avLst/>
          </a:prstGeom>
          <a:solidFill>
            <a:srgbClr val="FCE2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>
            <a:off x="801410" y="5214699"/>
            <a:ext cx="7541181" cy="30480"/>
          </a:xfrm>
          <a:prstGeom prst="roundRect">
            <a:avLst>
              <a:gd fmla="val 312558" name="adj"/>
            </a:avLst>
          </a:prstGeom>
          <a:solidFill>
            <a:srgbClr val="E2C8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/>
          <p:nvPr/>
        </p:nvSpPr>
        <p:spPr>
          <a:xfrm>
            <a:off x="1028224" y="54415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Data Standardization</a:t>
            </a:r>
            <a:endParaRPr b="0" i="0" sz="2200" u="none" cap="none" strike="noStrike"/>
          </a:p>
        </p:txBody>
      </p:sp>
      <p:sp>
        <p:nvSpPr>
          <p:cNvPr id="144" name="Google Shape;144;p17"/>
          <p:cNvSpPr/>
          <p:nvPr/>
        </p:nvSpPr>
        <p:spPr>
          <a:xfrm>
            <a:off x="1028224" y="5931932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Corrected spelling errors, standardized text capitalization, and fixed inappropriate records.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0" name="Google Shape;15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8"/>
          <p:cNvSpPr/>
          <p:nvPr/>
        </p:nvSpPr>
        <p:spPr>
          <a:xfrm>
            <a:off x="685443" y="750927"/>
            <a:ext cx="7555111" cy="489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229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3050"/>
              <a:buFont typeface="Bitter Medium"/>
              <a:buNone/>
            </a:pPr>
            <a:r>
              <a:rPr b="0" i="0" lang="en-US" sz="305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Step 3: Feature Engineering &amp; Final Check</a:t>
            </a:r>
            <a:endParaRPr b="0" i="0" sz="3050" u="none" cap="none" strike="noStrike"/>
          </a:p>
        </p:txBody>
      </p:sp>
      <p:sp>
        <p:nvSpPr>
          <p:cNvPr id="152" name="Google Shape;152;p18"/>
          <p:cNvSpPr/>
          <p:nvPr/>
        </p:nvSpPr>
        <p:spPr>
          <a:xfrm>
            <a:off x="685443" y="1534239"/>
            <a:ext cx="195858" cy="2447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500"/>
              <a:buFont typeface="Bitter Light"/>
              <a:buNone/>
            </a:pPr>
            <a:r>
              <a:rPr b="0" i="0" lang="en-US" sz="1500" u="none" cap="none" strike="noStrike">
                <a:solidFill>
                  <a:srgbClr val="2B2E3C"/>
                </a:solidFill>
                <a:latin typeface="Bitter Light"/>
                <a:ea typeface="Bitter Light"/>
                <a:cs typeface="Bitter Light"/>
                <a:sym typeface="Bitter Light"/>
              </a:rPr>
              <a:t>01</a:t>
            </a:r>
            <a:endParaRPr b="0" i="0" sz="1500" u="none" cap="none" strike="noStrike"/>
          </a:p>
        </p:txBody>
      </p:sp>
      <p:sp>
        <p:nvSpPr>
          <p:cNvPr id="153" name="Google Shape;153;p18"/>
          <p:cNvSpPr/>
          <p:nvPr/>
        </p:nvSpPr>
        <p:spPr>
          <a:xfrm>
            <a:off x="685443" y="1844278"/>
            <a:ext cx="7773114" cy="22860"/>
          </a:xfrm>
          <a:prstGeom prst="rect">
            <a:avLst/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685443" y="1987868"/>
            <a:ext cx="2448282" cy="305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Bitter Medium"/>
              <a:buNone/>
            </a:pPr>
            <a:r>
              <a:rPr b="0" i="0" lang="en-US" sz="19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Derived Age Groups</a:t>
            </a:r>
            <a:endParaRPr b="0" i="0" sz="1900" u="none" cap="none" strike="noStrike"/>
          </a:p>
        </p:txBody>
      </p:sp>
      <p:sp>
        <p:nvSpPr>
          <p:cNvPr id="155" name="Google Shape;155;p18"/>
          <p:cNvSpPr/>
          <p:nvPr/>
        </p:nvSpPr>
        <p:spPr>
          <a:xfrm>
            <a:off x="685443" y="2411373"/>
            <a:ext cx="7773114" cy="313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Categorized employees into defined Age Group segments for easier analysis.</a:t>
            </a:r>
            <a:endParaRPr b="0" i="0" sz="150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685443" y="3067407"/>
            <a:ext cx="195858" cy="2447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500"/>
              <a:buFont typeface="Bitter Light"/>
              <a:buNone/>
            </a:pPr>
            <a:r>
              <a:rPr b="0" i="0" lang="en-US" sz="1500" u="none" cap="none" strike="noStrike">
                <a:solidFill>
                  <a:srgbClr val="2B2E3C"/>
                </a:solidFill>
                <a:latin typeface="Bitter Light"/>
                <a:ea typeface="Bitter Light"/>
                <a:cs typeface="Bitter Light"/>
                <a:sym typeface="Bitter Light"/>
              </a:rPr>
              <a:t>02</a:t>
            </a:r>
            <a:endParaRPr b="0" i="0" sz="1500" u="none" cap="none" strike="noStrike"/>
          </a:p>
        </p:txBody>
      </p:sp>
      <p:sp>
        <p:nvSpPr>
          <p:cNvPr id="157" name="Google Shape;157;p18"/>
          <p:cNvSpPr/>
          <p:nvPr/>
        </p:nvSpPr>
        <p:spPr>
          <a:xfrm>
            <a:off x="685443" y="3377446"/>
            <a:ext cx="7773114" cy="22860"/>
          </a:xfrm>
          <a:prstGeom prst="rect">
            <a:avLst/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685443" y="3521035"/>
            <a:ext cx="2567226" cy="305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Bitter Medium"/>
              <a:buNone/>
            </a:pPr>
            <a:r>
              <a:rPr b="0" i="0" lang="en-US" sz="19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Created Income Bands</a:t>
            </a:r>
            <a:endParaRPr b="0" i="0" sz="1900" u="none" cap="none" strike="noStrike"/>
          </a:p>
        </p:txBody>
      </p:sp>
      <p:sp>
        <p:nvSpPr>
          <p:cNvPr id="159" name="Google Shape;159;p18"/>
          <p:cNvSpPr/>
          <p:nvPr/>
        </p:nvSpPr>
        <p:spPr>
          <a:xfrm>
            <a:off x="685443" y="3944541"/>
            <a:ext cx="7773114" cy="313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Grouped Monthly Income into low, medium, and high bands.</a:t>
            </a:r>
            <a:endParaRPr b="0" i="0" sz="1500" u="none" cap="none" strike="noStrike"/>
          </a:p>
        </p:txBody>
      </p:sp>
      <p:sp>
        <p:nvSpPr>
          <p:cNvPr id="160" name="Google Shape;160;p18"/>
          <p:cNvSpPr/>
          <p:nvPr/>
        </p:nvSpPr>
        <p:spPr>
          <a:xfrm>
            <a:off x="685443" y="4600575"/>
            <a:ext cx="195858" cy="2447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500"/>
              <a:buFont typeface="Bitter Light"/>
              <a:buNone/>
            </a:pPr>
            <a:r>
              <a:rPr b="0" i="0" lang="en-US" sz="1500" u="none" cap="none" strike="noStrike">
                <a:solidFill>
                  <a:srgbClr val="2B2E3C"/>
                </a:solidFill>
                <a:latin typeface="Bitter Light"/>
                <a:ea typeface="Bitter Light"/>
                <a:cs typeface="Bitter Light"/>
                <a:sym typeface="Bitter Light"/>
              </a:rPr>
              <a:t>03</a:t>
            </a:r>
            <a:endParaRPr b="0" i="0" sz="1500" u="none" cap="none" strike="noStrike"/>
          </a:p>
        </p:txBody>
      </p:sp>
      <p:sp>
        <p:nvSpPr>
          <p:cNvPr id="161" name="Google Shape;161;p18"/>
          <p:cNvSpPr/>
          <p:nvPr/>
        </p:nvSpPr>
        <p:spPr>
          <a:xfrm>
            <a:off x="685443" y="4910614"/>
            <a:ext cx="7773114" cy="22860"/>
          </a:xfrm>
          <a:prstGeom prst="rect">
            <a:avLst/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>
            <a:off x="685443" y="5054203"/>
            <a:ext cx="3130987" cy="305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Bitter Medium"/>
              <a:buNone/>
            </a:pPr>
            <a:r>
              <a:rPr b="0" i="0" lang="en-US" sz="19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Defined Experience Groups</a:t>
            </a:r>
            <a:endParaRPr b="0" i="0" sz="1900" u="none" cap="none" strike="noStrike"/>
          </a:p>
        </p:txBody>
      </p:sp>
      <p:sp>
        <p:nvSpPr>
          <p:cNvPr id="163" name="Google Shape;163;p18"/>
          <p:cNvSpPr/>
          <p:nvPr/>
        </p:nvSpPr>
        <p:spPr>
          <a:xfrm>
            <a:off x="685443" y="5477708"/>
            <a:ext cx="7773114" cy="313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Categorized Years at Company for retention study.</a:t>
            </a:r>
            <a:endParaRPr b="0" i="0" sz="1500" u="none" cap="none" strike="noStrike"/>
          </a:p>
        </p:txBody>
      </p:sp>
      <p:sp>
        <p:nvSpPr>
          <p:cNvPr id="164" name="Google Shape;164;p18"/>
          <p:cNvSpPr/>
          <p:nvPr/>
        </p:nvSpPr>
        <p:spPr>
          <a:xfrm>
            <a:off x="685443" y="6133743"/>
            <a:ext cx="195858" cy="2447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500"/>
              <a:buFont typeface="Bitter Light"/>
              <a:buNone/>
            </a:pPr>
            <a:r>
              <a:rPr b="0" i="0" lang="en-US" sz="1500" u="none" cap="none" strike="noStrike">
                <a:solidFill>
                  <a:srgbClr val="2B2E3C"/>
                </a:solidFill>
                <a:latin typeface="Bitter Light"/>
                <a:ea typeface="Bitter Light"/>
                <a:cs typeface="Bitter Light"/>
                <a:sym typeface="Bitter Light"/>
              </a:rPr>
              <a:t>04</a:t>
            </a:r>
            <a:endParaRPr b="0" i="0" sz="1500" u="none" cap="none" strike="noStrike"/>
          </a:p>
        </p:txBody>
      </p:sp>
      <p:sp>
        <p:nvSpPr>
          <p:cNvPr id="165" name="Google Shape;165;p18"/>
          <p:cNvSpPr/>
          <p:nvPr/>
        </p:nvSpPr>
        <p:spPr>
          <a:xfrm>
            <a:off x="685443" y="6443782"/>
            <a:ext cx="7773114" cy="22860"/>
          </a:xfrm>
          <a:prstGeom prst="rect">
            <a:avLst/>
          </a:prstGeom>
          <a:solidFill>
            <a:srgbClr val="D2600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8"/>
          <p:cNvSpPr/>
          <p:nvPr/>
        </p:nvSpPr>
        <p:spPr>
          <a:xfrm>
            <a:off x="685443" y="6587371"/>
            <a:ext cx="2448282" cy="305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900"/>
              <a:buFont typeface="Bitter Medium"/>
              <a:buNone/>
            </a:pPr>
            <a:r>
              <a:rPr b="0" i="0" lang="en-US" sz="19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Final Validation</a:t>
            </a:r>
            <a:endParaRPr b="0" i="0" sz="1900" u="none" cap="none" strike="noStrike"/>
          </a:p>
        </p:txBody>
      </p:sp>
      <p:sp>
        <p:nvSpPr>
          <p:cNvPr id="167" name="Google Shape;167;p18"/>
          <p:cNvSpPr/>
          <p:nvPr/>
        </p:nvSpPr>
        <p:spPr>
          <a:xfrm>
            <a:off x="685443" y="7010876"/>
            <a:ext cx="7773114" cy="320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Verified total counts and ensured zero missing values. </a:t>
            </a:r>
            <a:r>
              <a:rPr b="1" i="0" lang="en-US" sz="15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Dataset Ready</a:t>
            </a:r>
            <a:r>
              <a:rPr b="0" i="0" lang="en-US" sz="150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0" i="0" lang="en-US" sz="15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✅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/>
        </p:nvSpPr>
        <p:spPr>
          <a:xfrm>
            <a:off x="539400" y="2076350"/>
            <a:ext cx="10082400" cy="38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🧹 </a:t>
            </a:r>
            <a:r>
              <a:rPr b="1" lang="en-US" sz="33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Excel Cleaning – Step 4</a:t>
            </a:r>
            <a:endParaRPr b="1" sz="33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700">
                <a:solidFill>
                  <a:schemeClr val="dk1"/>
                </a:solidFill>
              </a:rPr>
              <a:t>Duplicate Handling</a:t>
            </a:r>
            <a:endParaRPr b="1"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en-US" sz="2700">
                <a:solidFill>
                  <a:schemeClr val="dk1"/>
                </a:solidFill>
              </a:rPr>
              <a:t>Imported dataset into Excel</a:t>
            </a:r>
            <a:endParaRPr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en-US" sz="2700">
                <a:solidFill>
                  <a:schemeClr val="dk1"/>
                </a:solidFill>
              </a:rPr>
              <a:t>Verified structure &amp; data types</a:t>
            </a:r>
            <a:endParaRPr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en-US" sz="2700">
                <a:solidFill>
                  <a:schemeClr val="dk1"/>
                </a:solidFill>
              </a:rPr>
              <a:t>Removed duplicates using </a:t>
            </a:r>
            <a:r>
              <a:rPr b="1" lang="en-US" sz="2700">
                <a:solidFill>
                  <a:schemeClr val="dk1"/>
                </a:solidFill>
              </a:rPr>
              <a:t>Employee ID</a:t>
            </a:r>
            <a:endParaRPr b="1"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lang="en-US" sz="2700">
                <a:solidFill>
                  <a:schemeClr val="dk1"/>
                </a:solidFill>
              </a:rPr>
              <a:t>Ensured each employee record is unique ✅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19" title="Screenshot 2025-12-24 114057.png"/>
          <p:cNvPicPr preferRelativeResize="0"/>
          <p:nvPr/>
        </p:nvPicPr>
        <p:blipFill rotWithShape="1">
          <a:blip r:embed="rId3">
            <a:alphaModFix/>
          </a:blip>
          <a:srcRect b="0" l="0" r="49302" t="0"/>
          <a:stretch/>
        </p:blipFill>
        <p:spPr>
          <a:xfrm>
            <a:off x="8594425" y="580075"/>
            <a:ext cx="5393126" cy="65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9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/>
          <p:nvPr/>
        </p:nvSpPr>
        <p:spPr>
          <a:xfrm>
            <a:off x="793790" y="1036439"/>
            <a:ext cx="10921722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C3F42"/>
              </a:buClr>
              <a:buSzPts val="4450"/>
              <a:buFont typeface="Bitter Medium"/>
              <a:buNone/>
            </a:pPr>
            <a:r>
              <a:rPr b="0" i="0" lang="en-US" sz="4450" u="none" cap="none" strike="noStrike">
                <a:solidFill>
                  <a:srgbClr val="2C3F42"/>
                </a:solidFill>
                <a:latin typeface="Bitter Medium"/>
                <a:ea typeface="Bitter Medium"/>
                <a:cs typeface="Bitter Medium"/>
                <a:sym typeface="Bitter Medium"/>
              </a:rPr>
              <a:t>Power BI Dashboard: Visualizing Attrition</a:t>
            </a:r>
            <a:endParaRPr b="0" i="0" sz="4450" u="none" cap="none" strike="noStrike"/>
          </a:p>
        </p:txBody>
      </p:sp>
      <p:sp>
        <p:nvSpPr>
          <p:cNvPr id="182" name="Google Shape;182;p20"/>
          <p:cNvSpPr/>
          <p:nvPr/>
        </p:nvSpPr>
        <p:spPr>
          <a:xfrm>
            <a:off x="793790" y="2198846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The interactive Power BI dashboard provides a clear, multi-dimensional view of attrition drivers.</a:t>
            </a:r>
            <a:endParaRPr b="0" i="0" sz="1750" u="none" cap="none" strike="noStrike"/>
          </a:p>
        </p:txBody>
      </p:sp>
      <p:pic>
        <p:nvPicPr>
          <p:cNvPr descr="preencoded.png" id="183" name="Google Shape;18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816900"/>
            <a:ext cx="4158615" cy="2570202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/>
          <p:nvPr/>
        </p:nvSpPr>
        <p:spPr>
          <a:xfrm>
            <a:off x="793790" y="561391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KPI Cards</a:t>
            </a:r>
            <a:endParaRPr b="0" i="0" sz="2200" u="none" cap="none" strike="noStrike"/>
          </a:p>
        </p:txBody>
      </p:sp>
      <p:sp>
        <p:nvSpPr>
          <p:cNvPr id="185" name="Google Shape;185;p20"/>
          <p:cNvSpPr/>
          <p:nvPr/>
        </p:nvSpPr>
        <p:spPr>
          <a:xfrm>
            <a:off x="793790" y="6104334"/>
            <a:ext cx="415861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Tracking Total Employees, Attrition Rate, and Current Headcount.</a:t>
            </a:r>
            <a:endParaRPr b="0" i="0" sz="1750" u="none" cap="none" strike="noStrike"/>
          </a:p>
        </p:txBody>
      </p:sp>
      <p:pic>
        <p:nvPicPr>
          <p:cNvPr descr="preencoded.png" id="186" name="Google Shape;18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5893" y="2816900"/>
            <a:ext cx="4158615" cy="2570202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/>
          <p:nvPr/>
        </p:nvSpPr>
        <p:spPr>
          <a:xfrm>
            <a:off x="5235893" y="5613916"/>
            <a:ext cx="287309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Role &amp; Travel Analysis</a:t>
            </a:r>
            <a:endParaRPr b="0" i="0" sz="2200" u="none" cap="none" strike="noStrike"/>
          </a:p>
        </p:txBody>
      </p:sp>
      <p:sp>
        <p:nvSpPr>
          <p:cNvPr id="188" name="Google Shape;188;p20"/>
          <p:cNvSpPr/>
          <p:nvPr/>
        </p:nvSpPr>
        <p:spPr>
          <a:xfrm>
            <a:off x="5235893" y="6104334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Charts illustrating attrition segmented by Job Role and Business Travel frequency.</a:t>
            </a:r>
            <a:endParaRPr b="0" i="0" sz="1750" u="none" cap="none" strike="noStrike"/>
          </a:p>
        </p:txBody>
      </p:sp>
      <p:pic>
        <p:nvPicPr>
          <p:cNvPr descr="preencoded.png" id="189" name="Google Shape;18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77995" y="2816900"/>
            <a:ext cx="4158615" cy="2570202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0"/>
          <p:cNvSpPr/>
          <p:nvPr/>
        </p:nvSpPr>
        <p:spPr>
          <a:xfrm>
            <a:off x="9677995" y="561391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2200"/>
              <a:buFont typeface="Bitter Medium"/>
              <a:buNone/>
            </a:pPr>
            <a:r>
              <a:rPr b="0" i="0" lang="en-US" sz="2200" u="none" cap="none" strike="noStrike">
                <a:solidFill>
                  <a:srgbClr val="2B2E3C"/>
                </a:solidFill>
                <a:latin typeface="Bitter Medium"/>
                <a:ea typeface="Bitter Medium"/>
                <a:cs typeface="Bitter Medium"/>
                <a:sym typeface="Bitter Medium"/>
              </a:rPr>
              <a:t>Demographic Drivers</a:t>
            </a:r>
            <a:endParaRPr b="0" i="0" sz="2200" u="none" cap="none" strike="noStrike"/>
          </a:p>
        </p:txBody>
      </p:sp>
      <p:sp>
        <p:nvSpPr>
          <p:cNvPr id="191" name="Google Shape;191;p20"/>
          <p:cNvSpPr/>
          <p:nvPr/>
        </p:nvSpPr>
        <p:spPr>
          <a:xfrm>
            <a:off x="9677995" y="6104334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B2E3C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2B2E3C"/>
                </a:solidFill>
                <a:latin typeface="Open Sans"/>
                <a:ea typeface="Open Sans"/>
                <a:cs typeface="Open Sans"/>
                <a:sym typeface="Open Sans"/>
              </a:rPr>
              <a:t>Visuals exploring the impact of Age, Gender, and Monthly Income on attrition.</a:t>
            </a:r>
            <a:endParaRPr b="0" i="0" sz="1750" u="none" cap="none" strike="noStrike"/>
          </a:p>
        </p:txBody>
      </p:sp>
      <p:sp>
        <p:nvSpPr>
          <p:cNvPr id="192" name="Google Shape;192;p20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/>
          <p:nvPr/>
        </p:nvSpPr>
        <p:spPr>
          <a:xfrm>
            <a:off x="7208100" y="2242575"/>
            <a:ext cx="7422300" cy="3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9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Dashboard KPIs</a:t>
            </a:r>
            <a:endParaRPr sz="39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b="1" lang="en-US" sz="29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Total Employees:</a:t>
            </a:r>
            <a:r>
              <a:rPr lang="en-US" sz="29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1,470</a:t>
            </a:r>
            <a:endParaRPr sz="29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b="1" lang="en-US" sz="29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Employees Left:</a:t>
            </a:r>
            <a:r>
              <a:rPr lang="en-US" sz="29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237</a:t>
            </a:r>
            <a:endParaRPr sz="29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b="1" lang="en-US" sz="29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Attrition Rate:</a:t>
            </a:r>
            <a:r>
              <a:rPr lang="en-US" sz="29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16.12%</a:t>
            </a:r>
            <a:endParaRPr sz="29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b="1" lang="en-US" sz="29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Current Employees:</a:t>
            </a:r>
            <a:r>
              <a:rPr lang="en-US" sz="29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1,233</a:t>
            </a:r>
            <a:endParaRPr sz="29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1" title="Screenshot 2025-12-24 132451.png"/>
          <p:cNvPicPr preferRelativeResize="0"/>
          <p:nvPr/>
        </p:nvPicPr>
        <p:blipFill rotWithShape="1">
          <a:blip r:embed="rId3">
            <a:alphaModFix/>
          </a:blip>
          <a:srcRect b="76959" l="29691" r="0" t="0"/>
          <a:stretch/>
        </p:blipFill>
        <p:spPr>
          <a:xfrm>
            <a:off x="576350" y="3431375"/>
            <a:ext cx="5861925" cy="1074201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1"/>
          <p:cNvSpPr txBox="1"/>
          <p:nvPr/>
        </p:nvSpPr>
        <p:spPr>
          <a:xfrm>
            <a:off x="3790600" y="598525"/>
            <a:ext cx="1064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1"/>
          <p:cNvSpPr txBox="1"/>
          <p:nvPr/>
        </p:nvSpPr>
        <p:spPr>
          <a:xfrm>
            <a:off x="5878025" y="1097250"/>
            <a:ext cx="9214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Georgia"/>
                <a:ea typeface="Georgia"/>
                <a:cs typeface="Georgia"/>
                <a:sym typeface="Georgia"/>
              </a:rPr>
              <a:t>KPIs</a:t>
            </a:r>
            <a:endParaRPr sz="4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2" name="Google Shape;202;p21"/>
          <p:cNvSpPr/>
          <p:nvPr/>
        </p:nvSpPr>
        <p:spPr>
          <a:xfrm>
            <a:off x="12786825" y="7765925"/>
            <a:ext cx="1755000" cy="46380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